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5" d="100"/>
          <a:sy n="65" d="100"/>
        </p:scale>
        <p:origin x="-7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13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2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55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05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1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99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1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82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02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D6B4-F8AE-416E-A515-15EDC0C16F96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0D0-4978-4FB5-8014-C829906EB3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0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gll7QOKMt3o/TSpdDGe5g0I/AAAAAAAAAUY/QEvb6eqdpYc/s1600/evoluti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" y="116632"/>
            <a:ext cx="8900988" cy="66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709" y="692696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US" spc="300" dirty="0" err="1">
                <a:latin typeface="Impact" panose="020B0806030902050204" pitchFamily="34" charset="0"/>
              </a:rPr>
              <a:t>Ch</a:t>
            </a:r>
            <a:r>
              <a:rPr lang="en-US" spc="300">
                <a:latin typeface="Impact" panose="020B0806030902050204" pitchFamily="34" charset="0"/>
              </a:rPr>
              <a:t> </a:t>
            </a:r>
            <a:r>
              <a:rPr lang="en-US" spc="300" smtClean="0">
                <a:latin typeface="Impact" panose="020B0806030902050204" pitchFamily="34" charset="0"/>
              </a:rPr>
              <a:t>20</a:t>
            </a:r>
            <a:r>
              <a:rPr lang="en-US" spc="300" dirty="0">
                <a:latin typeface="Impact" panose="020B0806030902050204" pitchFamily="34" charset="0"/>
              </a:rPr>
              <a:t/>
            </a:r>
            <a:br>
              <a:rPr lang="en-US" spc="300" dirty="0">
                <a:latin typeface="Impact" panose="020B0806030902050204" pitchFamily="34" charset="0"/>
              </a:rPr>
            </a:br>
            <a:r>
              <a:rPr lang="en-US" spc="300" dirty="0">
                <a:latin typeface="Impact" panose="020B0806030902050204" pitchFamily="34" charset="0"/>
              </a:rPr>
              <a:t>CULTURAL TRENDS IN EVOLUTION OF HOMININS</a:t>
            </a:r>
            <a:endParaRPr lang="en-AU" spc="3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1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NEANDERTHALENSIS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439248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/>
              <a:t>LIFESTYLE CHANGES</a:t>
            </a:r>
            <a:r>
              <a:rPr lang="en-AU" sz="2800" b="1" u="sng" dirty="0"/>
              <a:t>:</a:t>
            </a:r>
          </a:p>
          <a:p>
            <a:r>
              <a:rPr lang="en-US" sz="2600" dirty="0"/>
              <a:t>Better manipulation of environment to suit needs</a:t>
            </a:r>
          </a:p>
          <a:p>
            <a:r>
              <a:rPr lang="en-US" sz="2600" dirty="0"/>
              <a:t>Use and made own fire</a:t>
            </a:r>
          </a:p>
          <a:p>
            <a:r>
              <a:rPr lang="en-US" sz="2600" dirty="0"/>
              <a:t>Ceremonial burials their dead suggested belief in life and death</a:t>
            </a:r>
          </a:p>
          <a:p>
            <a:r>
              <a:rPr lang="en-US" sz="2600" dirty="0"/>
              <a:t>Good clothing makers</a:t>
            </a:r>
          </a:p>
          <a:p>
            <a:r>
              <a:rPr lang="en-US" sz="2600" dirty="0"/>
              <a:t>Sense of community, cared for disabled members of group</a:t>
            </a:r>
          </a:p>
          <a:p>
            <a:r>
              <a:rPr lang="en-US" sz="2600" dirty="0"/>
              <a:t>Developed a social system for sharing food and resources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b="1" u="sng" dirty="0"/>
          </a:p>
          <a:p>
            <a:endParaRPr lang="en-US" sz="2600" dirty="0"/>
          </a:p>
        </p:txBody>
      </p:sp>
      <p:pic>
        <p:nvPicPr>
          <p:cNvPr id="6" name="Picture 2" descr="http://dsc.discovery.com/news/2007/10/18/gallery/neanderthal-dna-540x380.jpg"/>
          <p:cNvPicPr>
            <a:picLocks noChangeAspect="1" noChangeArrowheads="1"/>
          </p:cNvPicPr>
          <p:nvPr/>
        </p:nvPicPr>
        <p:blipFill rotWithShape="1">
          <a:blip r:embed="rId2" cstate="print"/>
          <a:srcRect l="17967"/>
          <a:stretch/>
        </p:blipFill>
        <p:spPr bwMode="auto">
          <a:xfrm>
            <a:off x="5764141" y="4343075"/>
            <a:ext cx="2665621" cy="225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upload.wikimedia.org/wikipedia/commons/7/71/Homo_heidelbergensis_(1023344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8" y="935507"/>
            <a:ext cx="2995270" cy="33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1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NEANDERTHALENSIS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4536504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u="sng" dirty="0"/>
              <a:t>TOOL USE:</a:t>
            </a:r>
          </a:p>
          <a:p>
            <a:r>
              <a:rPr lang="en-US" sz="2600" dirty="0"/>
              <a:t>Mousterian tools – production of stone flaked tools that were trimmed to form various cutting, scraping, piercing and gouging tools</a:t>
            </a:r>
          </a:p>
          <a:p>
            <a:r>
              <a:rPr lang="en-US" sz="2600" dirty="0"/>
              <a:t>Piece of stone made into disc-shaped core struck by another stone to produce flakes.</a:t>
            </a:r>
          </a:p>
          <a:p>
            <a:r>
              <a:rPr lang="en-US" sz="2600" dirty="0"/>
              <a:t>Made clothes from animal hides using scraping tools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b="1" u="sng" dirty="0"/>
          </a:p>
          <a:p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25685" y="969599"/>
            <a:ext cx="3529817" cy="48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02671" y="5857725"/>
            <a:ext cx="370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latin typeface="Amherst" pitchFamily="34" charset="0"/>
              </a:rPr>
              <a:t>Figure 19.25 The production of flake tools: (a)</a:t>
            </a:r>
            <a:r>
              <a:rPr lang="en-AU" sz="1400" dirty="0">
                <a:latin typeface="Amherst" pitchFamily="34" charset="0"/>
              </a:rPr>
              <a:t> and </a:t>
            </a:r>
            <a:r>
              <a:rPr lang="en-AU" sz="1400" b="1" dirty="0">
                <a:latin typeface="Amherst" pitchFamily="34" charset="0"/>
              </a:rPr>
              <a:t>(b)</a:t>
            </a:r>
            <a:r>
              <a:rPr lang="en-AU" sz="1400" dirty="0">
                <a:latin typeface="Amherst" pitchFamily="34" charset="0"/>
              </a:rPr>
              <a:t> show preparation of the core and </a:t>
            </a:r>
            <a:r>
              <a:rPr lang="en-AU" sz="1400" b="1" dirty="0">
                <a:latin typeface="Amherst" pitchFamily="34" charset="0"/>
              </a:rPr>
              <a:t>(c) </a:t>
            </a:r>
            <a:r>
              <a:rPr lang="en-AU" sz="1400" dirty="0">
                <a:latin typeface="Amherst" pitchFamily="34" charset="0"/>
              </a:rPr>
              <a:t>shows how a large number of flakes can be produced</a:t>
            </a:r>
          </a:p>
        </p:txBody>
      </p:sp>
    </p:spTree>
    <p:extLst>
      <p:ext uri="{BB962C8B-B14F-4D97-AF65-F5344CB8AC3E}">
        <p14:creationId xmlns:p14="http://schemas.microsoft.com/office/powerpoint/2010/main" val="48216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CRO-MAGNON (early HOMO SAPIEN)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LIFESTYLE CHANGES:</a:t>
            </a:r>
          </a:p>
          <a:p>
            <a:r>
              <a:rPr lang="en-US" sz="2600" dirty="0"/>
              <a:t>Built shelters and long houses.</a:t>
            </a:r>
          </a:p>
          <a:p>
            <a:r>
              <a:rPr lang="en-US" sz="2600" dirty="0"/>
              <a:t>Use of fire</a:t>
            </a:r>
          </a:p>
          <a:p>
            <a:r>
              <a:rPr lang="en-US" sz="2600" dirty="0"/>
              <a:t>Hunters and gatherers, relied mainly on hunting of herd animals</a:t>
            </a:r>
          </a:p>
          <a:p>
            <a:r>
              <a:rPr lang="en-US" sz="2600" dirty="0" err="1"/>
              <a:t>Huntered</a:t>
            </a:r>
            <a:r>
              <a:rPr lang="en-US" sz="2600" dirty="0"/>
              <a:t> in large groups for large animals, mainly bison, mammoth, reindeer. Were also fishermen.</a:t>
            </a:r>
          </a:p>
          <a:p>
            <a:pPr lvl="1"/>
            <a:r>
              <a:rPr lang="en-US" sz="2200" dirty="0"/>
              <a:t>Used animal skins for shelter or clothing</a:t>
            </a:r>
          </a:p>
          <a:p>
            <a:pPr lvl="1"/>
            <a:r>
              <a:rPr lang="en-US" sz="2200" dirty="0"/>
              <a:t>Used fat from animals as oil for lamps</a:t>
            </a:r>
          </a:p>
          <a:p>
            <a:pPr lvl="1"/>
            <a:r>
              <a:rPr lang="en-US" sz="2200" dirty="0"/>
              <a:t>Bones of animals used to make tools</a:t>
            </a:r>
          </a:p>
          <a:p>
            <a:r>
              <a:rPr lang="en-US" sz="2600" dirty="0"/>
              <a:t>Evidence of rituals, burials, cannibalism, body decoration.</a:t>
            </a:r>
          </a:p>
          <a:p>
            <a:r>
              <a:rPr lang="en-US" sz="2600" dirty="0"/>
              <a:t>Developed earliest known art made from bone, ivory, horn and modelled clay; portable (moveable) or mural (attached to permanent surface) art. Line drawings.</a:t>
            </a:r>
          </a:p>
          <a:p>
            <a:r>
              <a:rPr lang="en-US" sz="2600" dirty="0"/>
              <a:t>More complex spoken language developed due to cooperative group hunting.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22439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CRO-MAGNON (early HOMO SAPIEN)</a:t>
            </a:r>
            <a:endParaRPr lang="en-AU" sz="3800" dirty="0">
              <a:latin typeface="Impact" panose="020B0806030902050204" pitchFamily="34" charset="0"/>
            </a:endParaRPr>
          </a:p>
        </p:txBody>
      </p:sp>
      <p:pic>
        <p:nvPicPr>
          <p:cNvPr id="1026" name="Picture 2" descr="http://johnhawks.net/graphics/chatelperron_aurignacian_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68" y="4457456"/>
            <a:ext cx="467905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04" y="908720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TOOL CULTURE:</a:t>
            </a:r>
          </a:p>
          <a:p>
            <a:pPr marL="0" indent="0">
              <a:buNone/>
            </a:pPr>
            <a:r>
              <a:rPr lang="en-US" sz="2600" dirty="0"/>
              <a:t>Many uses – fishing (fish hooks and harpoons), preparing skins for clothing, fine needles, building shelters.</a:t>
            </a:r>
          </a:p>
          <a:p>
            <a:r>
              <a:rPr lang="en-US" sz="2600" dirty="0"/>
              <a:t>Finer detail and complex designs.</a:t>
            </a:r>
          </a:p>
          <a:p>
            <a:r>
              <a:rPr lang="en-US" sz="2600" dirty="0"/>
              <a:t>Tools set into handles</a:t>
            </a:r>
          </a:p>
          <a:p>
            <a:r>
              <a:rPr lang="en-US" sz="2600" dirty="0" err="1"/>
              <a:t>Aurignacian</a:t>
            </a:r>
            <a:r>
              <a:rPr lang="en-US" sz="2600" dirty="0"/>
              <a:t> tools (or blade tools) – stones are shaped into blades rather than flaked.</a:t>
            </a:r>
          </a:p>
          <a:p>
            <a:pPr lvl="1"/>
            <a:r>
              <a:rPr lang="en-US" sz="2200" dirty="0"/>
              <a:t>End scrapers for preparing animal skin.</a:t>
            </a:r>
          </a:p>
          <a:p>
            <a:pPr lvl="1"/>
            <a:r>
              <a:rPr lang="en-US" sz="2200" dirty="0"/>
              <a:t>Burin, a basic blade shaped</a:t>
            </a:r>
          </a:p>
          <a:p>
            <a:pPr marL="457200" lvl="1" indent="0">
              <a:buNone/>
            </a:pPr>
            <a:r>
              <a:rPr lang="en-US" sz="2200" dirty="0"/>
              <a:t>to form a sharp cutting point. </a:t>
            </a:r>
          </a:p>
          <a:p>
            <a:pPr marL="457200" lvl="1" indent="0">
              <a:buNone/>
            </a:pPr>
            <a:r>
              <a:rPr lang="en-US" sz="2200" dirty="0"/>
              <a:t>Used to cut into antler and bone</a:t>
            </a:r>
          </a:p>
        </p:txBody>
      </p:sp>
    </p:spTree>
    <p:extLst>
      <p:ext uri="{BB962C8B-B14F-4D97-AF65-F5344CB8AC3E}">
        <p14:creationId xmlns:p14="http://schemas.microsoft.com/office/powerpoint/2010/main" val="244596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CRO-MAGNON (early HOMO SAPIEN)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TOOL CULTURE:</a:t>
            </a:r>
          </a:p>
          <a:p>
            <a:r>
              <a:rPr lang="en-US" sz="2600" dirty="0" err="1"/>
              <a:t>Solutrean</a:t>
            </a:r>
            <a:r>
              <a:rPr lang="en-US" sz="2600" dirty="0"/>
              <a:t> tools –Made by reworking/sharpening flakes of original stone tools into willow-leaf and laurel leaf blades. </a:t>
            </a:r>
          </a:p>
          <a:p>
            <a:pPr lvl="1"/>
            <a:r>
              <a:rPr lang="en-US" sz="2200" dirty="0"/>
              <a:t>Used more so as ornaments than practically</a:t>
            </a:r>
          </a:p>
        </p:txBody>
      </p:sp>
      <p:pic>
        <p:nvPicPr>
          <p:cNvPr id="2050" name="Picture 2" descr="http://i1238.photobucket.com/albums/ff481/punkinworks2/_wsb_478x361_Cinmar_zps41c55c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3969" r="9191" b="3761"/>
          <a:stretch/>
        </p:blipFill>
        <p:spPr bwMode="auto">
          <a:xfrm>
            <a:off x="4285226" y="2996952"/>
            <a:ext cx="4226935" cy="35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ldstoneage.com/montetwhite/images/fig.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672408" cy="40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8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CRO-MAGNON (early HOMO SAPIEN)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TOOL CULTURE:</a:t>
            </a:r>
          </a:p>
          <a:p>
            <a:r>
              <a:rPr lang="en-US" sz="2600" dirty="0"/>
              <a:t>Magdalenian tools – bone and antler mostly, also used ivory, wood and stone.</a:t>
            </a:r>
          </a:p>
          <a:p>
            <a:pPr lvl="1"/>
            <a:r>
              <a:rPr lang="en-US" sz="2200" dirty="0"/>
              <a:t>Bone, antler and ivory tools made from burin, into fine needles, barbed spear points and spear throwers. (first to use a tool to make another.)</a:t>
            </a:r>
          </a:p>
        </p:txBody>
      </p:sp>
      <p:pic>
        <p:nvPicPr>
          <p:cNvPr id="3074" name="Picture 2" descr="http://www.handprint.com/LS/ANC/tool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15" y="3068960"/>
            <a:ext cx="3965426" cy="3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8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SAPIEN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LIFESTYLE CHANGES:</a:t>
            </a:r>
            <a:r>
              <a:rPr lang="en-US" sz="2600" b="1" dirty="0"/>
              <a:t>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Able to completely modify any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environment to suit ourselves.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Able to travel easily between places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Increased life expectancy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Construction of villages</a:t>
            </a:r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916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SAPIEN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The beginning of agriculture…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Evidenced by domestication of plants (crops) and animals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Gathering of wild forms of wheat, barley, peas, lentils (by hand or hand held flint blades)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Cross breeding of wheat to produce more fertile and stronger hybrid grains, ground and used as flour.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Domestication of animals initially sheep then pigs, goats, cattle.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Settlements able to store surplus grain food to sustain larger communities </a:t>
            </a:r>
            <a:r>
              <a:rPr lang="en-US" sz="2600" dirty="0">
                <a:sym typeface="Wingdings" panose="05000000000000000000" pitchFamily="2" charset="2"/>
              </a:rPr>
              <a:t> increase birth-rate and population.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Fishing and hunting also occurred along with farming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New tools and techniques such as pottery, weaving, metallurgy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1674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Cultural Evolution</a:t>
            </a:r>
          </a:p>
          <a:p>
            <a:r>
              <a:rPr lang="en-US" sz="2600" dirty="0"/>
              <a:t>Hominines have evolved due to the changing environment (selective pressure) to become more suited.</a:t>
            </a:r>
          </a:p>
          <a:p>
            <a:r>
              <a:rPr lang="en-US" sz="2600" b="1" i="1" dirty="0"/>
              <a:t>Culture = </a:t>
            </a:r>
            <a:r>
              <a:rPr lang="en-US" sz="2600" i="1" dirty="0"/>
              <a:t>anything that is learned e.g. making of tools, hunting methods, food preparation, language and art use.</a:t>
            </a:r>
          </a:p>
          <a:p>
            <a:r>
              <a:rPr lang="en-US" sz="2600" dirty="0"/>
              <a:t>Improvements and increased complexity of cultural factors has lead to</a:t>
            </a:r>
          </a:p>
          <a:p>
            <a:pPr marL="0" indent="0">
              <a:buNone/>
            </a:pPr>
            <a:r>
              <a:rPr lang="en-US" sz="2600" dirty="0"/>
              <a:t>     </a:t>
            </a:r>
            <a:r>
              <a:rPr lang="en-US" sz="2600" u="sng" dirty="0"/>
              <a:t>cultural evolution</a:t>
            </a:r>
          </a:p>
          <a:p>
            <a:pPr marL="0" indent="0">
              <a:buNone/>
            </a:pPr>
            <a:endParaRPr lang="en-AU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9872" y="3502229"/>
            <a:ext cx="5595989" cy="3273899"/>
            <a:chOff x="1009359" y="3265234"/>
            <a:chExt cx="6154929" cy="3273899"/>
          </a:xfrm>
        </p:grpSpPr>
        <p:pic>
          <p:nvPicPr>
            <p:cNvPr id="1026" name="Picture 2" descr="http://donsnotes.com/science/biology/images/homino_tre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59" y="3265234"/>
              <a:ext cx="6154929" cy="327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09359" y="4797151"/>
              <a:ext cx="2626537" cy="17419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346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94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In the beginning….</a:t>
            </a:r>
          </a:p>
          <a:p>
            <a:pPr marL="0" indent="0">
              <a:buNone/>
            </a:pPr>
            <a:r>
              <a:rPr lang="en-US" sz="2600" dirty="0"/>
              <a:t>Ape-like </a:t>
            </a:r>
            <a:r>
              <a:rPr lang="en-US" sz="2600" dirty="0" err="1"/>
              <a:t>hominins</a:t>
            </a:r>
            <a:r>
              <a:rPr lang="en-US" sz="2600" dirty="0"/>
              <a:t> lived in a woodland or forest environment, possessed features suited to </a:t>
            </a:r>
            <a:r>
              <a:rPr lang="en-US" sz="2600" dirty="0" err="1"/>
              <a:t>aboreal</a:t>
            </a:r>
            <a:r>
              <a:rPr lang="en-US" sz="2600" dirty="0"/>
              <a:t> life.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2.5mill years ago…</a:t>
            </a:r>
          </a:p>
          <a:p>
            <a:pPr marL="0" indent="0">
              <a:buNone/>
            </a:pPr>
            <a:r>
              <a:rPr lang="en-US" sz="2600" dirty="0"/>
              <a:t>The AUSTRALOPITHECINE evolves </a:t>
            </a:r>
          </a:p>
          <a:p>
            <a:pPr marL="0" indent="0">
              <a:buNone/>
            </a:pPr>
            <a:r>
              <a:rPr lang="en-US" sz="2600" dirty="0"/>
              <a:t>initially from Africa.</a:t>
            </a:r>
            <a:endParaRPr lang="en-AU" sz="2600" dirty="0"/>
          </a:p>
        </p:txBody>
      </p:sp>
      <p:pic>
        <p:nvPicPr>
          <p:cNvPr id="2050" name="Picture 2" descr="http://www.modernhumanorigins.com/wp-content/uploads/2010/06/australopithecus-africanus-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206787"/>
            <a:ext cx="3635896" cy="45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412776"/>
            <a:ext cx="54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5-6mill years ago…</a:t>
            </a:r>
          </a:p>
          <a:p>
            <a:r>
              <a:rPr lang="en-US" sz="2600" dirty="0"/>
              <a:t>Dramatic drops in temperatures led to thinning of forests and more and more open grassland </a:t>
            </a:r>
            <a:r>
              <a:rPr lang="en-US" sz="2600" dirty="0">
                <a:sym typeface="Wingdings" panose="05000000000000000000" pitchFamily="2" charset="2"/>
              </a:rPr>
              <a:t> limited availability of food (selective pressure)… </a:t>
            </a:r>
            <a:r>
              <a:rPr lang="en-US" sz="2600" dirty="0"/>
              <a:t>Animals suited to </a:t>
            </a:r>
            <a:r>
              <a:rPr lang="en-US" sz="2600" dirty="0" err="1"/>
              <a:t>aboreal</a:t>
            </a:r>
            <a:r>
              <a:rPr lang="en-US" sz="2600" dirty="0"/>
              <a:t> life were not favored, however apes with limited bipedal locomotion and erect stance were favored.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418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AUSTRALOPITHECINE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LIFESTYLE CULTURE</a:t>
            </a:r>
            <a:r>
              <a:rPr lang="en-AU" sz="2800" b="1" u="sng" dirty="0"/>
              <a:t>:</a:t>
            </a:r>
          </a:p>
          <a:p>
            <a:r>
              <a:rPr lang="en-US" sz="2600" dirty="0"/>
              <a:t>Developed home bases, from which hunters and foragers went out in search for food</a:t>
            </a:r>
          </a:p>
          <a:p>
            <a:r>
              <a:rPr lang="en-US" sz="2600" dirty="0"/>
              <a:t>No evidence of fire use</a:t>
            </a:r>
          </a:p>
          <a:p>
            <a:r>
              <a:rPr lang="en-US" sz="2600" dirty="0"/>
              <a:t>Simple pebbles tools enabled them to </a:t>
            </a:r>
            <a:r>
              <a:rPr lang="en-US" sz="2600" dirty="0" err="1"/>
              <a:t>utilise</a:t>
            </a:r>
            <a:r>
              <a:rPr lang="en-US" sz="2600" dirty="0"/>
              <a:t> resources in their environment more effectively</a:t>
            </a:r>
          </a:p>
          <a:p>
            <a:pPr marL="0" indent="0">
              <a:buNone/>
            </a:pPr>
            <a:r>
              <a:rPr lang="en-US" sz="2600" b="1" u="sng" dirty="0"/>
              <a:t>TOOL USE:</a:t>
            </a:r>
          </a:p>
          <a:p>
            <a:r>
              <a:rPr lang="en-US" sz="2600" dirty="0"/>
              <a:t>Pebble tools or </a:t>
            </a:r>
            <a:r>
              <a:rPr lang="en-US" sz="2600" b="1" i="1" dirty="0" err="1"/>
              <a:t>Oldowan</a:t>
            </a:r>
            <a:r>
              <a:rPr lang="en-US" sz="2600" b="1" i="1" dirty="0"/>
              <a:t> tools – </a:t>
            </a:r>
            <a:r>
              <a:rPr lang="en-US" sz="2600" dirty="0"/>
              <a:t>from choppers (tennis ball size), chisels, flakes and scrapers (marble size)</a:t>
            </a:r>
          </a:p>
          <a:p>
            <a:r>
              <a:rPr lang="en-US" sz="2600" dirty="0"/>
              <a:t>Employed precision grip in order to use scrapers</a:t>
            </a:r>
          </a:p>
          <a:p>
            <a:pPr marL="0" indent="0" algn="ctr">
              <a:buNone/>
            </a:pPr>
            <a:r>
              <a:rPr lang="en-US" sz="2600" i="1" dirty="0"/>
              <a:t>…Australopithecine </a:t>
            </a:r>
            <a:r>
              <a:rPr lang="en-US" sz="2600" i="1" dirty="0" err="1"/>
              <a:t>africanus</a:t>
            </a:r>
            <a:r>
              <a:rPr lang="en-US" sz="2600" i="1" dirty="0"/>
              <a:t> begins its migration to Middle East and Asia in search for better environments.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2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AUSTRALOPITHECINE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TOOL USE</a:t>
            </a:r>
            <a:r>
              <a:rPr lang="en-AU" sz="2800" b="1" u="sng" dirty="0"/>
              <a:t>:</a:t>
            </a:r>
          </a:p>
          <a:p>
            <a:r>
              <a:rPr lang="en-US" sz="2600" dirty="0"/>
              <a:t>Stone tools with chipped flakes off rounded pebble,  indicates preparation of foods i.e. cutting meat</a:t>
            </a:r>
          </a:p>
          <a:p>
            <a:r>
              <a:rPr lang="en-US" sz="2600" dirty="0"/>
              <a:t>No evidence of tool manufacture or tool culture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b="9538"/>
          <a:stretch/>
        </p:blipFill>
        <p:spPr bwMode="auto">
          <a:xfrm>
            <a:off x="2987824" y="3140968"/>
            <a:ext cx="5688632" cy="36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72175"/>
            <a:ext cx="2628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6654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HABILIS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LIFESTYLE CULTURE</a:t>
            </a:r>
            <a:r>
              <a:rPr lang="en-AU" sz="2800" b="1" u="sng" dirty="0"/>
              <a:t>:</a:t>
            </a:r>
          </a:p>
          <a:p>
            <a:r>
              <a:rPr lang="en-US" sz="2600" dirty="0"/>
              <a:t>Robust with powerful grasp suited to climbing trees… indicates able to gather food within tree’s, at night slept in trees</a:t>
            </a:r>
          </a:p>
          <a:p>
            <a:r>
              <a:rPr lang="en-US" sz="2600" dirty="0"/>
              <a:t>Had home bases where young remained.</a:t>
            </a:r>
          </a:p>
          <a:p>
            <a:r>
              <a:rPr lang="en-US" sz="2600" dirty="0"/>
              <a:t>Increased brain size indicates diet high in complex fats (high energy foods) i.e. meat more significant in diet.</a:t>
            </a:r>
          </a:p>
          <a:p>
            <a:r>
              <a:rPr lang="en-US" sz="2600" dirty="0"/>
              <a:t>Became hunters (males) not just gatherers (females), caught and killed or stole food from predators.</a:t>
            </a:r>
          </a:p>
          <a:p>
            <a:r>
              <a:rPr lang="en-US" sz="2600" dirty="0"/>
              <a:t>Were also scavengers (ate remains of prey killed by others)</a:t>
            </a:r>
          </a:p>
          <a:p>
            <a:r>
              <a:rPr lang="en-US" sz="2600" dirty="0"/>
              <a:t>Developed powers of reasoning and were cunning</a:t>
            </a:r>
          </a:p>
          <a:p>
            <a:r>
              <a:rPr lang="en-US" sz="2600" dirty="0"/>
              <a:t>Shared foods within family/group created sense of community</a:t>
            </a:r>
          </a:p>
          <a:p>
            <a:r>
              <a:rPr lang="en-US" sz="2600" dirty="0"/>
              <a:t>Development some sort of spoken language evidence by bulge in speech area of brain but no complex sounds.</a:t>
            </a:r>
          </a:p>
          <a:p>
            <a:endParaRPr lang="en-US" sz="2600" dirty="0"/>
          </a:p>
          <a:p>
            <a:endParaRPr lang="en-US" sz="2600" b="1" u="sng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977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HOMO HABILIS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TOOL USE</a:t>
            </a:r>
            <a:r>
              <a:rPr lang="en-AU" sz="2800" b="1" u="sng" dirty="0"/>
              <a:t>:</a:t>
            </a:r>
          </a:p>
          <a:p>
            <a:r>
              <a:rPr lang="en-US" sz="2600" dirty="0"/>
              <a:t>Stone/pebble tools with a core and flakes removed on some sides, similar to Australopithecine. </a:t>
            </a:r>
          </a:p>
          <a:p>
            <a:r>
              <a:rPr lang="en-US" sz="2600" dirty="0"/>
              <a:t>Used choppers and scrapers for cutting meat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122" name="Picture 2" descr="http://www.ecotao.com/holism/h_habilis_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64" y="2852936"/>
            <a:ext cx="5659180" cy="37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btechno.com/images/Homo_erectus_foot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247" y="4005064"/>
            <a:ext cx="2648445" cy="2736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HOMO ERECTUS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LIFESTYLE CHANGES:</a:t>
            </a:r>
            <a:endParaRPr lang="en-AU" sz="2800" b="1" u="sng" dirty="0"/>
          </a:p>
          <a:p>
            <a:r>
              <a:rPr lang="en-US" sz="2600" dirty="0"/>
              <a:t>Able to manipulate environment to suit their needs.</a:t>
            </a:r>
          </a:p>
          <a:p>
            <a:r>
              <a:rPr lang="en-US" sz="2600" dirty="0"/>
              <a:t>Evidence of fire use for warmth, keep predators away, cooking</a:t>
            </a:r>
          </a:p>
          <a:p>
            <a:r>
              <a:rPr lang="en-US" sz="2600" dirty="0"/>
              <a:t>Built huts for shelter at home base</a:t>
            </a:r>
          </a:p>
          <a:p>
            <a:r>
              <a:rPr lang="en-US" sz="2600" dirty="0"/>
              <a:t>Had tool manufacturing sites</a:t>
            </a:r>
          </a:p>
          <a:p>
            <a:r>
              <a:rPr lang="en-US" sz="2600" dirty="0"/>
              <a:t>Men where skillful hunters (preferably deer meat) and fisherman</a:t>
            </a:r>
          </a:p>
          <a:p>
            <a:r>
              <a:rPr lang="en-US" sz="2600" dirty="0"/>
              <a:t>Hunted in groups using a wide range of techniques</a:t>
            </a:r>
          </a:p>
          <a:p>
            <a:r>
              <a:rPr lang="en-US" sz="2600" dirty="0"/>
              <a:t>Woman gatherers</a:t>
            </a:r>
          </a:p>
          <a:p>
            <a:r>
              <a:rPr lang="en-US" sz="2600" dirty="0"/>
              <a:t>Capable of logical thought and communication</a:t>
            </a:r>
          </a:p>
          <a:p>
            <a:r>
              <a:rPr lang="en-US" sz="2600" dirty="0"/>
              <a:t>Wider range of foods consumed due to fire use</a:t>
            </a:r>
          </a:p>
          <a:p>
            <a:r>
              <a:rPr lang="en-US" sz="2600" dirty="0"/>
              <a:t>Increased emphasis on care of young</a:t>
            </a:r>
          </a:p>
          <a:p>
            <a:r>
              <a:rPr lang="en-US" sz="2600" dirty="0"/>
              <a:t>More complex spoken language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52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Impact" panose="020B0806030902050204" pitchFamily="34" charset="0"/>
              </a:rPr>
              <a:t> HOMO ERECTUS</a:t>
            </a:r>
            <a:endParaRPr lang="en-AU" sz="38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TOOL USE:</a:t>
            </a:r>
          </a:p>
          <a:p>
            <a:r>
              <a:rPr lang="en-US" sz="2600" dirty="0" err="1"/>
              <a:t>Acheulian</a:t>
            </a:r>
            <a:r>
              <a:rPr lang="en-US" sz="2600" dirty="0"/>
              <a:t> tools (like hand axe) – tools flaked all around the edges in different directions until a bi(two)-faced scraper with tear-drop shape is formed</a:t>
            </a:r>
          </a:p>
          <a:p>
            <a:r>
              <a:rPr lang="en-US" sz="2600" dirty="0"/>
              <a:t>Tools made from stone, bone or antler to remove flakes</a:t>
            </a:r>
          </a:p>
          <a:p>
            <a:r>
              <a:rPr lang="en-US" sz="2600" dirty="0"/>
              <a:t>Tools more often used </a:t>
            </a:r>
            <a:r>
              <a:rPr lang="en-US" sz="2600" dirty="0">
                <a:sym typeface="Wingdings" panose="05000000000000000000" pitchFamily="2" charset="2"/>
              </a:rPr>
              <a:t> increased meat in diets</a:t>
            </a:r>
            <a:endParaRPr lang="en-US" sz="2600" b="1" u="sng" dirty="0"/>
          </a:p>
        </p:txBody>
      </p:sp>
      <p:pic>
        <p:nvPicPr>
          <p:cNvPr id="4098" name="Picture 2" descr="http://public.wsu.edu/~rquinlan/mptoup_files/image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58" y="3416245"/>
            <a:ext cx="4948942" cy="32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717032"/>
            <a:ext cx="3888432" cy="2888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Used for killing animals, digging up plants, cutting meat, producing fire and skinning animals</a:t>
            </a:r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92568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1128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 20 CULTURAL TRENDS IN EVOLUTION OF HOMININS</vt:lpstr>
      <vt:lpstr>PowerPoint Presentation</vt:lpstr>
      <vt:lpstr>PowerPoint Presentation</vt:lpstr>
      <vt:lpstr>AUSTRALOPITHECINE</vt:lpstr>
      <vt:lpstr>AUSTRALOPITHECINE</vt:lpstr>
      <vt:lpstr>HOMO HABILIS</vt:lpstr>
      <vt:lpstr>HOMO HABILIS</vt:lpstr>
      <vt:lpstr> HOMO ERECTUS</vt:lpstr>
      <vt:lpstr> HOMO ERECTUS</vt:lpstr>
      <vt:lpstr>HOMO NEANDERTHALENSIS</vt:lpstr>
      <vt:lpstr>HOMO NEANDERTHALENSIS</vt:lpstr>
      <vt:lpstr> CRO-MAGNON (early HOMO SAPIEN)</vt:lpstr>
      <vt:lpstr> CRO-MAGNON (early HOMO SAPIEN)</vt:lpstr>
      <vt:lpstr> CRO-MAGNON (early HOMO SAPIEN)</vt:lpstr>
      <vt:lpstr> CRO-MAGNON (early HOMO SAPIEN)</vt:lpstr>
      <vt:lpstr>HOMO SAPIEN</vt:lpstr>
      <vt:lpstr>HOMO SAPIEN</vt:lpstr>
    </vt:vector>
  </TitlesOfParts>
  <Company>Kennedy Baptist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21 CULTURAL TRENDS IN EVOLUTION OF HOMININS</dc:title>
  <dc:creator>Jean Liew</dc:creator>
  <cp:lastModifiedBy>Laura Degois</cp:lastModifiedBy>
  <cp:revision>35</cp:revision>
  <dcterms:created xsi:type="dcterms:W3CDTF">2014-09-02T11:17:43Z</dcterms:created>
  <dcterms:modified xsi:type="dcterms:W3CDTF">2018-08-30T02:59:18Z</dcterms:modified>
</cp:coreProperties>
</file>